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3" r:id="rId2"/>
    <p:sldId id="256" r:id="rId3"/>
    <p:sldId id="257" r:id="rId4"/>
    <p:sldId id="258" r:id="rId5"/>
    <p:sldId id="260" r:id="rId6"/>
    <p:sldId id="261" r:id="rId7"/>
    <p:sldId id="259" r:id="rId8"/>
    <p:sldId id="262" r:id="rId9"/>
  </p:sldIdLst>
  <p:sldSz cx="12192000" cy="6858000"/>
  <p:notesSz cx="6797675" cy="992505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467"/>
    <p:restoredTop sz="94700"/>
  </p:normalViewPr>
  <p:slideViewPr>
    <p:cSldViewPr snapToGrid="0" snapToObjects="1">
      <p:cViewPr varScale="1">
        <p:scale>
          <a:sx n="62" d="100"/>
          <a:sy n="62" d="100"/>
        </p:scale>
        <p:origin x="31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FA08A3-BA56-6B41-AC98-717581940F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3B4B3864-67FC-9449-89B4-35DBF91330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1295A83-8F2C-3A47-A08B-A7D8186D6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5F8B2-F449-5C40-9509-D93ADFDFB0A8}" type="datetimeFigureOut">
              <a:rPr lang="nl-NL" smtClean="0"/>
              <a:t>7-9-2020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703D8C7-D882-4F46-96A4-60230EC2C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C5D6765-563B-AE43-B8CE-D16491403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48B43-B67D-D344-A129-92158EC9CC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13437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5AC9E4-8800-744C-95FB-67A02F35FE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89D0BD9-BE8E-3241-B0A9-DC12578E65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C4B0ABC-5F9B-8D4C-BA52-AE0E91D78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5F8B2-F449-5C40-9509-D93ADFDFB0A8}" type="datetimeFigureOut">
              <a:rPr lang="nl-NL" smtClean="0"/>
              <a:t>7-9-2020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B3771CC-BB38-414A-BBDC-40C22344D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2576503-BA7D-4245-809B-DAD207A37E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48B43-B67D-D344-A129-92158EC9CC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616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4583DB11-DDCE-994D-B1B8-F8E4C80E5D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7A3BE84C-90AB-E04A-9BD2-24BDD3F273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E66A629-E3C3-6241-8416-B22487362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5F8B2-F449-5C40-9509-D93ADFDFB0A8}" type="datetimeFigureOut">
              <a:rPr lang="nl-NL" smtClean="0"/>
              <a:t>7-9-2020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A501DB8-DB0E-F14A-9D2E-5FD3E950A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79A4F01-79D1-5C48-8CDF-D9E01E7ED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48B43-B67D-D344-A129-92158EC9CC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78395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B1A8D2-87B3-A546-847D-34460C6FA7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1FE042B-12D2-754F-B8DC-43D953E572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7760707-87EB-E74A-A96F-A210011B4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5F8B2-F449-5C40-9509-D93ADFDFB0A8}" type="datetimeFigureOut">
              <a:rPr lang="nl-NL" smtClean="0"/>
              <a:t>7-9-2020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FD7C3D8-D16F-B047-A735-608F060E7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6C94DEF-3735-AF46-BA21-C578A9A62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48B43-B67D-D344-A129-92158EC9CC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26912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AD9E14-190F-AD44-82F0-CDDD468D1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22EB31C-0EDE-5349-BDDB-BBD853B316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B1D5635-DC36-4740-92BA-6B5DC9E92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5F8B2-F449-5C40-9509-D93ADFDFB0A8}" type="datetimeFigureOut">
              <a:rPr lang="nl-NL" smtClean="0"/>
              <a:t>7-9-2020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1FF86D4-3199-AE4B-9EE7-501EA769A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4EE598C-4076-8845-AFFF-D9C46FA2B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48B43-B67D-D344-A129-92158EC9CC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63722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6C46AA-70F0-D846-A89F-2981A4B208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D77C947-FE03-EC44-9A2A-51865505AF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CD9A9E2-0CE8-B642-9953-85BCCE3A7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3A22E6A-26AD-2248-95A8-72B5BDA9C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5F8B2-F449-5C40-9509-D93ADFDFB0A8}" type="datetimeFigureOut">
              <a:rPr lang="nl-NL" smtClean="0"/>
              <a:t>7-9-2020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731CD35-8257-5949-A08A-9639AD750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A84F868-9C71-8E47-B53A-93364CE20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48B43-B67D-D344-A129-92158EC9CC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61235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B78947-E045-8540-AEDD-3BA440932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D0A4D04-3CE3-EB43-A477-D2EBC33DF8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75FEB95-FE03-AD4E-A791-20404018B8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42A994BB-D8B5-EF41-B60A-83ABFE4F02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6677BD2-7A34-7247-9573-FCEBAA463F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D6F13BAD-7411-8D48-99A3-8DBF75F03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5F8B2-F449-5C40-9509-D93ADFDFB0A8}" type="datetimeFigureOut">
              <a:rPr lang="nl-NL" smtClean="0"/>
              <a:t>7-9-2020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24CC4124-4DD5-A143-BBD7-E6F3ACD5F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03620E36-0813-5A4A-A778-C2712FA0B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48B43-B67D-D344-A129-92158EC9CC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16481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647F33-4B4E-B046-A99E-6514F02AC9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9C7A482-9B2F-6146-BFF1-01623C1E2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5F8B2-F449-5C40-9509-D93ADFDFB0A8}" type="datetimeFigureOut">
              <a:rPr lang="nl-NL" smtClean="0"/>
              <a:t>7-9-2020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E6F8ED42-6D20-374E-99DD-296B33B92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71945FA9-B501-8040-8989-AED9CF5DC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48B43-B67D-D344-A129-92158EC9CC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2821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DF4BF415-5DA9-E042-A22E-1D21A5919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5F8B2-F449-5C40-9509-D93ADFDFB0A8}" type="datetimeFigureOut">
              <a:rPr lang="nl-NL" smtClean="0"/>
              <a:t>7-9-2020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BD3A4AB5-1F47-0D4C-B508-3FD07D3AA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A3E189FD-C9CB-674E-8290-482807F56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48B43-B67D-D344-A129-92158EC9CC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9580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6771E7-85AE-5445-941B-67F0103AB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5217833-464D-8E46-9BB1-614082EDFD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00C89F7-1CF8-7D42-A49D-96873EBA65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3E24834-A2D2-CA45-9E09-6871DE9CB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5F8B2-F449-5C40-9509-D93ADFDFB0A8}" type="datetimeFigureOut">
              <a:rPr lang="nl-NL" smtClean="0"/>
              <a:t>7-9-2020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755E8E6-3844-5445-AD9C-8D130B9D5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707611E-26E7-F545-8FD0-EAE7EBD8F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48B43-B67D-D344-A129-92158EC9CC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7704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A0BFE8-BEDE-E240-BE68-8021B232B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55B7B213-C57F-614B-B2D1-752CC222C2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6BE22795-B582-4649-BABC-094C194D9D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EE72CAB-16FD-2741-975B-7D0C51868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5F8B2-F449-5C40-9509-D93ADFDFB0A8}" type="datetimeFigureOut">
              <a:rPr lang="nl-NL" smtClean="0"/>
              <a:t>7-9-2020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47DCA9E-A54F-514A-9466-A6172DFA3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1B365B1-EACE-E04F-92A0-6AE8A64A9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48B43-B67D-D344-A129-92158EC9CC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11789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4E72FB9A-50D9-614E-8F84-FD3BC3F52C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F42BB89-28FB-D845-952A-03B999EF43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DA9BD2E-15BD-C946-B2C6-F2B8389F47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D5F8B2-F449-5C40-9509-D93ADFDFB0A8}" type="datetimeFigureOut">
              <a:rPr lang="nl-NL" smtClean="0"/>
              <a:t>7-9-2020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6C05FFC-EB1C-AF47-8321-75E50D1B15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DD45964-2C2E-7D4A-AC70-ABF4606047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748B43-B67D-D344-A129-92158EC9CC8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05488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4.tif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4D65A4-C9BE-4A6A-B75F-3727269EBD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758" y="894438"/>
            <a:ext cx="11730060" cy="5750667"/>
          </a:xfrm>
        </p:spPr>
        <p:txBody>
          <a:bodyPr>
            <a:normAutofit fontScale="90000"/>
          </a:bodyPr>
          <a:lstStyle/>
          <a:p>
            <a:pPr algn="ctr"/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br>
              <a:rPr lang="nl-NL" dirty="0"/>
            </a:br>
            <a:r>
              <a:rPr lang="nl-NL" dirty="0"/>
              <a:t>Onderhandelingen nieuwe DSM Pensioenregeling</a:t>
            </a:r>
            <a:br>
              <a:rPr lang="nl-NL" dirty="0"/>
            </a:br>
            <a:r>
              <a:rPr lang="nl-NL" dirty="0"/>
              <a:t>Stand van zaken</a:t>
            </a:r>
            <a:br>
              <a:rPr lang="nl-NL" dirty="0"/>
            </a:br>
            <a:br>
              <a:rPr lang="nl-NL" dirty="0"/>
            </a:br>
            <a:r>
              <a:rPr lang="nl-NL" b="1" dirty="0"/>
              <a:t>SVP camera uit en microfoon op </a:t>
            </a:r>
            <a:r>
              <a:rPr lang="nl-NL" b="1" dirty="0" err="1"/>
              <a:t>mute</a:t>
            </a:r>
            <a:br>
              <a:rPr lang="nl-NL" dirty="0"/>
            </a:br>
            <a:endParaRPr lang="nl-NL" dirty="0"/>
          </a:p>
        </p:txBody>
      </p:sp>
      <p:pic>
        <p:nvPicPr>
          <p:cNvPr id="5" name="Picture 3">
            <a:extLst>
              <a:ext uri="{FF2B5EF4-FFF2-40B4-BE49-F238E27FC236}">
                <a16:creationId xmlns:a16="http://schemas.microsoft.com/office/drawing/2014/main" id="{E7EC10F0-B2D7-4650-B355-74811591EAA8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4954" y="98360"/>
            <a:ext cx="5095835" cy="2993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03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2855A9-E42A-A641-9251-0B05D32912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73137"/>
          </a:xfrm>
        </p:spPr>
        <p:txBody>
          <a:bodyPr/>
          <a:lstStyle/>
          <a:p>
            <a:pPr algn="l"/>
            <a:r>
              <a:rPr lang="nl-NL" b="1" dirty="0"/>
              <a:t>DSM pensioenregeling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B1F7909-22F0-E743-A039-13EC2ED6CD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578100"/>
            <a:ext cx="9144000" cy="2679700"/>
          </a:xfrm>
        </p:spPr>
        <p:txBody>
          <a:bodyPr/>
          <a:lstStyle/>
          <a:p>
            <a:pPr algn="l"/>
            <a:r>
              <a:rPr lang="nl-NL" b="1" dirty="0"/>
              <a:t>Stand van zaken</a:t>
            </a:r>
          </a:p>
          <a:p>
            <a:pPr algn="l"/>
            <a:endParaRPr lang="nl-NL" dirty="0"/>
          </a:p>
          <a:p>
            <a:pPr algn="l"/>
            <a:r>
              <a:rPr lang="nl-NL" dirty="0"/>
              <a:t>Aanleiding</a:t>
            </a:r>
          </a:p>
          <a:p>
            <a:pPr algn="l"/>
            <a:r>
              <a:rPr lang="nl-NL" dirty="0"/>
              <a:t>Voorgestelde wijziging</a:t>
            </a:r>
          </a:p>
          <a:p>
            <a:pPr algn="l"/>
            <a:r>
              <a:rPr lang="nl-NL" dirty="0"/>
              <a:t>Vervolg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65DE62C9-6355-C74E-B5B4-D4006E2142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66438" y="5560334"/>
            <a:ext cx="2508172" cy="743162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608AE20E-B241-D349-9453-A477777B11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583" y="5423700"/>
            <a:ext cx="2095500" cy="965200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9873528E-E029-D646-BA3D-5B56A312EAB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89023" y="5581943"/>
            <a:ext cx="1751012" cy="743162"/>
          </a:xfrm>
          <a:prstGeom prst="rect">
            <a:avLst/>
          </a:prstGeom>
        </p:spPr>
      </p:pic>
      <p:pic>
        <p:nvPicPr>
          <p:cNvPr id="8" name="Picture 3">
            <a:extLst>
              <a:ext uri="{FF2B5EF4-FFF2-40B4-BE49-F238E27FC236}">
                <a16:creationId xmlns:a16="http://schemas.microsoft.com/office/drawing/2014/main" id="{2630150E-A7FA-4B4B-87F1-11CD77E4FCF1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2366" y="5530025"/>
            <a:ext cx="2508172" cy="735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3882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F7CA97-DF5D-9F43-A25A-1FEFC341A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Aanleiding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E06AD11-A20A-9344-9D73-79BF01BAE8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Huidige pensioenovereenkomst loopt af (1-1-2016 t/m 31-12-2020)</a:t>
            </a:r>
          </a:p>
          <a:p>
            <a:pPr lvl="1"/>
            <a:r>
              <a:rPr lang="nl-NL" dirty="0"/>
              <a:t>Nieuwe afspraken</a:t>
            </a:r>
          </a:p>
          <a:p>
            <a:r>
              <a:rPr lang="nl-NL" dirty="0"/>
              <a:t>Technische commissie als voorbereiding op het overleg tussen vakbonden en DSM (CEOD)</a:t>
            </a:r>
          </a:p>
          <a:p>
            <a:pPr lvl="1"/>
            <a:r>
              <a:rPr lang="nl-NL" dirty="0"/>
              <a:t>Februari t/m augustus 2020</a:t>
            </a:r>
          </a:p>
          <a:p>
            <a:pPr lvl="1"/>
            <a:r>
              <a:rPr lang="nl-NL" dirty="0"/>
              <a:t>Overleg (CEOD) 1 september 2020</a:t>
            </a:r>
          </a:p>
        </p:txBody>
      </p:sp>
    </p:spTree>
    <p:extLst>
      <p:ext uri="{BB962C8B-B14F-4D97-AF65-F5344CB8AC3E}">
        <p14:creationId xmlns:p14="http://schemas.microsoft.com/office/powerpoint/2010/main" val="3785674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F7CA97-DF5D-9F43-A25A-1FEFC341A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Aanleiding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E06AD11-A20A-9344-9D73-79BF01BAE8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Huidige afspraak (tot 1-1-2021)</a:t>
            </a:r>
          </a:p>
          <a:p>
            <a:pPr lvl="1"/>
            <a:r>
              <a:rPr lang="nl-NL" dirty="0"/>
              <a:t>Pensioenpremie: (vaste) totale premie van 24% van de salarissom</a:t>
            </a:r>
          </a:p>
          <a:p>
            <a:pPr lvl="2"/>
            <a:r>
              <a:rPr lang="nl-NL" dirty="0"/>
              <a:t>Werknemerspremie betalen ongeveer 1/5</a:t>
            </a:r>
            <a:r>
              <a:rPr lang="nl-NL" baseline="30000" dirty="0"/>
              <a:t>de</a:t>
            </a:r>
            <a:r>
              <a:rPr lang="nl-NL" dirty="0"/>
              <a:t> daarvan</a:t>
            </a:r>
          </a:p>
          <a:p>
            <a:pPr lvl="1"/>
            <a:r>
              <a:rPr lang="nl-NL" dirty="0"/>
              <a:t>Toezegging: opbouw van 1,738% van de pensioengrondslag per dienstjaar</a:t>
            </a:r>
          </a:p>
          <a:p>
            <a:pPr lvl="2"/>
            <a:r>
              <a:rPr lang="nl-NL" dirty="0"/>
              <a:t>Nabestaandenpensioen (1,3125% per dienstjaar)</a:t>
            </a:r>
          </a:p>
          <a:p>
            <a:pPr lvl="2"/>
            <a:endParaRPr lang="nl-NL" dirty="0"/>
          </a:p>
          <a:p>
            <a:r>
              <a:rPr lang="nl-NL" dirty="0"/>
              <a:t>Ontwikkelingen</a:t>
            </a:r>
          </a:p>
          <a:p>
            <a:pPr lvl="1"/>
            <a:r>
              <a:rPr lang="nl-NL" dirty="0"/>
              <a:t>Rente is wederom (enorm) gedaald; prijs voor pensioen is gestegen:</a:t>
            </a:r>
          </a:p>
          <a:p>
            <a:pPr marL="457200" lvl="1" indent="0">
              <a:buNone/>
            </a:pPr>
            <a:r>
              <a:rPr lang="nl-NL" dirty="0"/>
              <a:t>	voor eenzelfde premie een lager pensioen, of </a:t>
            </a:r>
          </a:p>
          <a:p>
            <a:pPr marL="457200" lvl="1" indent="0">
              <a:buNone/>
            </a:pPr>
            <a:r>
              <a:rPr lang="nl-NL" dirty="0"/>
              <a:t>	hetzelfde pensioen voor een hogere premie</a:t>
            </a:r>
          </a:p>
        </p:txBody>
      </p:sp>
    </p:spTree>
    <p:extLst>
      <p:ext uri="{BB962C8B-B14F-4D97-AF65-F5344CB8AC3E}">
        <p14:creationId xmlns:p14="http://schemas.microsoft.com/office/powerpoint/2010/main" val="895164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F7CA97-DF5D-9F43-A25A-1FEFC341A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Voorgestelde wijziging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E06AD11-A20A-9344-9D73-79BF01BAE8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/>
              <a:t>(huidige) CAO afspraak</a:t>
            </a:r>
          </a:p>
          <a:p>
            <a:pPr lvl="1"/>
            <a:r>
              <a:rPr lang="nl-NL" dirty="0"/>
              <a:t>Geen premieverandering (voor zowel werknemers als werkgever)</a:t>
            </a:r>
          </a:p>
          <a:p>
            <a:pPr lvl="1"/>
            <a:endParaRPr lang="nl-NL" u="sng" dirty="0"/>
          </a:p>
          <a:p>
            <a:r>
              <a:rPr lang="nl-NL" dirty="0"/>
              <a:t>Nieuwe afspraak voor </a:t>
            </a:r>
            <a:r>
              <a:rPr lang="nl-NL" u="sng" dirty="0"/>
              <a:t>twee jaar</a:t>
            </a:r>
            <a:r>
              <a:rPr lang="nl-NL" dirty="0"/>
              <a:t> (in afwachting pensioenakkoord)</a:t>
            </a:r>
          </a:p>
          <a:p>
            <a:pPr lvl="1"/>
            <a:endParaRPr lang="nl-NL" dirty="0"/>
          </a:p>
          <a:p>
            <a:r>
              <a:rPr lang="nl-NL" dirty="0"/>
              <a:t>Afspraak</a:t>
            </a:r>
          </a:p>
          <a:p>
            <a:pPr lvl="1"/>
            <a:r>
              <a:rPr lang="nl-NL" dirty="0"/>
              <a:t>Hoogte ouderdomspensioen opbouw 1,4% (i.p.v. 1,738%)</a:t>
            </a:r>
          </a:p>
          <a:p>
            <a:pPr lvl="1"/>
            <a:r>
              <a:rPr lang="nl-NL" dirty="0"/>
              <a:t>Hoogte van het nabestaandenpensioen</a:t>
            </a:r>
          </a:p>
          <a:p>
            <a:pPr lvl="2"/>
            <a:r>
              <a:rPr lang="nl-NL" dirty="0"/>
              <a:t>Bij overlijden tijdens dienstverband: </a:t>
            </a:r>
            <a:r>
              <a:rPr lang="nl-NL" u="sng" dirty="0"/>
              <a:t>ongewijzigd</a:t>
            </a:r>
          </a:p>
          <a:p>
            <a:pPr lvl="2"/>
            <a:r>
              <a:rPr lang="nl-NL" dirty="0"/>
              <a:t>Bij overlijden na pensionering: (iets) lager dan huidige regeling</a:t>
            </a:r>
          </a:p>
          <a:p>
            <a:pPr lvl="1"/>
            <a:r>
              <a:rPr lang="nl-NL" dirty="0"/>
              <a:t>Werknemerspremie: </a:t>
            </a:r>
            <a:r>
              <a:rPr lang="nl-NL" u="sng" dirty="0"/>
              <a:t>ongewijzigd</a:t>
            </a:r>
          </a:p>
          <a:p>
            <a:pPr lvl="1"/>
            <a:r>
              <a:rPr lang="nl-NL" dirty="0"/>
              <a:t>Opgebouwd pensioen: </a:t>
            </a:r>
            <a:r>
              <a:rPr lang="nl-NL" u="sng" dirty="0"/>
              <a:t>ongewijzigd</a:t>
            </a:r>
            <a:endParaRPr lang="nl-NL" dirty="0"/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60138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F7CA97-DF5D-9F43-A25A-1FEFC341A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Voorgestelde wijziging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E06AD11-A20A-9344-9D73-79BF01BAE8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Lagere opbouw (gedurende twee jaar)</a:t>
            </a:r>
          </a:p>
          <a:p>
            <a:pPr lvl="1"/>
            <a:r>
              <a:rPr lang="nl-NL" dirty="0"/>
              <a:t>EUR 50.000: circa EUR 12 per maand lager pensioen</a:t>
            </a:r>
          </a:p>
          <a:p>
            <a:pPr lvl="1"/>
            <a:r>
              <a:rPr lang="nl-NL" dirty="0"/>
              <a:t>EUR 80.000: circa EUR 20 per maand lager pensioen</a:t>
            </a:r>
          </a:p>
          <a:p>
            <a:pPr lvl="2"/>
            <a:endParaRPr lang="nl-NL" dirty="0"/>
          </a:p>
          <a:p>
            <a:r>
              <a:rPr lang="nl-NL" dirty="0" err="1"/>
              <a:t>Bijsparen</a:t>
            </a:r>
            <a:endParaRPr lang="nl-NL" dirty="0"/>
          </a:p>
          <a:p>
            <a:pPr lvl="1"/>
            <a:r>
              <a:rPr lang="nl-NL" dirty="0"/>
              <a:t>Mogelijkheid om voor eigen rekening het verschil bij te sparen</a:t>
            </a:r>
          </a:p>
          <a:p>
            <a:pPr lvl="1"/>
            <a:r>
              <a:rPr lang="nl-NL" dirty="0"/>
              <a:t>Gemiddeld 4% van het (bruto) salaris</a:t>
            </a:r>
          </a:p>
          <a:p>
            <a:pPr lvl="2"/>
            <a:r>
              <a:rPr lang="nl-NL" dirty="0"/>
              <a:t>Bij EUR 50.000	EUR 2.000</a:t>
            </a:r>
          </a:p>
          <a:p>
            <a:pPr lvl="2"/>
            <a:r>
              <a:rPr lang="nl-NL" dirty="0"/>
              <a:t>Bij EUR 80.000	EUR 3.200 </a:t>
            </a:r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320023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F7CA97-DF5D-9F43-A25A-1FEFC341A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Vervolg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E06AD11-A20A-9344-9D73-79BF01BAE8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/>
              <a:t>Verschil van inzicht over de periode van </a:t>
            </a:r>
            <a:r>
              <a:rPr lang="nl-NL" u="sng" dirty="0"/>
              <a:t>twee</a:t>
            </a:r>
            <a:r>
              <a:rPr lang="nl-NL" dirty="0"/>
              <a:t> jaar (duur van de overeenkomst)</a:t>
            </a:r>
          </a:p>
          <a:p>
            <a:pPr lvl="1"/>
            <a:r>
              <a:rPr lang="nl-NL" dirty="0"/>
              <a:t>In de CEOD is deze (maximale periode van) </a:t>
            </a:r>
            <a:r>
              <a:rPr lang="nl-NL" u="sng" dirty="0"/>
              <a:t>twee</a:t>
            </a:r>
            <a:r>
              <a:rPr lang="nl-NL" dirty="0"/>
              <a:t> jaar besproken en voorgesteld</a:t>
            </a:r>
          </a:p>
          <a:p>
            <a:pPr lvl="1"/>
            <a:r>
              <a:rPr lang="nl-NL" dirty="0"/>
              <a:t>Wij: twee jaar verlaging accepteren, dan nieuwe regeling in principe bij PDN, tenzij PDN nieuw over een te komen regeling niet wil uitvoeren</a:t>
            </a:r>
          </a:p>
          <a:p>
            <a:pPr lvl="1"/>
            <a:r>
              <a:rPr lang="nl-NL" dirty="0"/>
              <a:t>Werkgever: geen periode van 2 jaar maar nieuwe overeenkomst met opbouw van 1,4%  laten voortduren totdat overeenstemming is bereikt over nieuwe regeling op basis van pensioenakkoord</a:t>
            </a:r>
          </a:p>
          <a:p>
            <a:pPr marL="457200" lvl="1" indent="0">
              <a:buNone/>
            </a:pPr>
            <a:endParaRPr lang="nl-NL" dirty="0"/>
          </a:p>
          <a:p>
            <a:r>
              <a:rPr lang="nl-NL" dirty="0"/>
              <a:t>Start uitwerking nieuwe pensioenregeling</a:t>
            </a:r>
          </a:p>
          <a:p>
            <a:pPr lvl="1"/>
            <a:r>
              <a:rPr lang="nl-NL" dirty="0"/>
              <a:t>Op basis van pensioenakkoord</a:t>
            </a:r>
          </a:p>
          <a:p>
            <a:pPr lvl="1"/>
            <a:r>
              <a:rPr lang="nl-NL" dirty="0"/>
              <a:t>Moment vast te stellen</a:t>
            </a:r>
          </a:p>
        </p:txBody>
      </p:sp>
    </p:spTree>
    <p:extLst>
      <p:ext uri="{BB962C8B-B14F-4D97-AF65-F5344CB8AC3E}">
        <p14:creationId xmlns:p14="http://schemas.microsoft.com/office/powerpoint/2010/main" val="20523339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F7CA97-DF5D-9F43-A25A-1FEFC341A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Vervolg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E06AD11-A20A-9344-9D73-79BF01BAE8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Patstelling</a:t>
            </a:r>
          </a:p>
          <a:p>
            <a:r>
              <a:rPr lang="nl-NL" dirty="0"/>
              <a:t>PDN wil uiterlijk eind van deze maand uitsluitsel van sociale partners.</a:t>
            </a:r>
            <a:br>
              <a:rPr lang="nl-NL" dirty="0"/>
            </a:br>
            <a:r>
              <a:rPr lang="nl-NL" dirty="0"/>
              <a:t>Komende weken gebruiken om te kijken of we alsnog tot een resultaat kunnen komen.</a:t>
            </a:r>
          </a:p>
          <a:p>
            <a:pPr lvl="1"/>
            <a:r>
              <a:rPr lang="nl-NL" dirty="0"/>
              <a:t>Zo niet: geen nieuwe pensioenovereenkomst en PDN gaat opbouwpercentage verlagen naar 1,4% of lager</a:t>
            </a:r>
          </a:p>
          <a:p>
            <a:pPr lvl="1"/>
            <a:r>
              <a:rPr lang="nl-NL" dirty="0"/>
              <a:t>Zo ja: dan resultaat/akkoord voorleggen aan leden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1105877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2986</TotalTime>
  <Words>431</Words>
  <Application>Microsoft Office PowerPoint</Application>
  <PresentationFormat>Breedbeeld</PresentationFormat>
  <Paragraphs>61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Kantoorthema</vt:lpstr>
      <vt:lpstr>     Onderhandelingen nieuwe DSM Pensioenregeling Stand van zaken  SVP camera uit en microfoon op mute </vt:lpstr>
      <vt:lpstr>DSM pensioenregeling</vt:lpstr>
      <vt:lpstr>Aanleiding</vt:lpstr>
      <vt:lpstr>Aanleiding</vt:lpstr>
      <vt:lpstr>Voorgestelde wijziging</vt:lpstr>
      <vt:lpstr>Voorgestelde wijziging</vt:lpstr>
      <vt:lpstr>Vervolg</vt:lpstr>
      <vt:lpstr>Vervolg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DSM pensioenregeling</dc:title>
  <dc:creator>Erwin Bosman</dc:creator>
  <cp:lastModifiedBy>Dirk van den Bos</cp:lastModifiedBy>
  <cp:revision>15</cp:revision>
  <cp:lastPrinted>2020-09-07T09:51:52Z</cp:lastPrinted>
  <dcterms:created xsi:type="dcterms:W3CDTF">2020-08-28T10:06:15Z</dcterms:created>
  <dcterms:modified xsi:type="dcterms:W3CDTF">2020-09-07T09:52:46Z</dcterms:modified>
</cp:coreProperties>
</file>